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B0604020202020204" charset="0"/>
      <p:regular r:id="rId7"/>
    </p:embeddedFont>
    <p:embeddedFont>
      <p:font typeface="Inter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9" autoAdjust="0"/>
    <p:restoredTop sz="94622" autoAdjust="0"/>
  </p:normalViewPr>
  <p:slideViewPr>
    <p:cSldViewPr>
      <p:cViewPr varScale="1">
        <p:scale>
          <a:sx n="21" d="100"/>
          <a:sy n="21" d="100"/>
        </p:scale>
        <p:origin x="20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215717" y="645024"/>
            <a:ext cx="6723001" cy="0"/>
          </a:xfrm>
          <a:prstGeom prst="line">
            <a:avLst/>
          </a:prstGeom>
          <a:ln w="19050" cap="flat">
            <a:solidFill>
              <a:srgbClr val="F5932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756000" y="1622535"/>
            <a:ext cx="6048000" cy="418110"/>
            <a:chOff x="0" y="0"/>
            <a:chExt cx="2167467" cy="1498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7467" cy="149841"/>
            </a:xfrm>
            <a:custGeom>
              <a:avLst/>
              <a:gdLst/>
              <a:ahLst/>
              <a:cxnLst/>
              <a:rect l="l" t="t" r="r" b="b"/>
              <a:pathLst>
                <a:path w="2167467" h="149841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148561"/>
                  </a:lnTo>
                  <a:cubicBezTo>
                    <a:pt x="2167467" y="148901"/>
                    <a:pt x="2167332" y="149226"/>
                    <a:pt x="2167092" y="149466"/>
                  </a:cubicBezTo>
                  <a:cubicBezTo>
                    <a:pt x="2166852" y="149706"/>
                    <a:pt x="2166526" y="149841"/>
                    <a:pt x="2166187" y="149841"/>
                  </a:cubicBezTo>
                  <a:lnTo>
                    <a:pt x="1280" y="149841"/>
                  </a:lnTo>
                  <a:cubicBezTo>
                    <a:pt x="941" y="149841"/>
                    <a:pt x="615" y="149706"/>
                    <a:pt x="375" y="149466"/>
                  </a:cubicBezTo>
                  <a:cubicBezTo>
                    <a:pt x="135" y="149226"/>
                    <a:pt x="0" y="148901"/>
                    <a:pt x="0" y="148561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67467" cy="15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2535856"/>
            <a:ext cx="6048000" cy="418110"/>
            <a:chOff x="0" y="0"/>
            <a:chExt cx="2167467" cy="1498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7467" cy="149841"/>
            </a:xfrm>
            <a:custGeom>
              <a:avLst/>
              <a:gdLst/>
              <a:ahLst/>
              <a:cxnLst/>
              <a:rect l="l" t="t" r="r" b="b"/>
              <a:pathLst>
                <a:path w="2167467" h="149841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148561"/>
                  </a:lnTo>
                  <a:cubicBezTo>
                    <a:pt x="2167467" y="148901"/>
                    <a:pt x="2167332" y="149226"/>
                    <a:pt x="2167092" y="149466"/>
                  </a:cubicBezTo>
                  <a:cubicBezTo>
                    <a:pt x="2166852" y="149706"/>
                    <a:pt x="2166526" y="149841"/>
                    <a:pt x="2166187" y="149841"/>
                  </a:cubicBezTo>
                  <a:lnTo>
                    <a:pt x="1280" y="149841"/>
                  </a:lnTo>
                  <a:cubicBezTo>
                    <a:pt x="941" y="149841"/>
                    <a:pt x="615" y="149706"/>
                    <a:pt x="375" y="149466"/>
                  </a:cubicBezTo>
                  <a:cubicBezTo>
                    <a:pt x="135" y="149226"/>
                    <a:pt x="0" y="148901"/>
                    <a:pt x="0" y="148561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167467" cy="15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6000" y="6303443"/>
            <a:ext cx="6048000" cy="418110"/>
            <a:chOff x="0" y="0"/>
            <a:chExt cx="2167467" cy="1498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7467" cy="149841"/>
            </a:xfrm>
            <a:custGeom>
              <a:avLst/>
              <a:gdLst/>
              <a:ahLst/>
              <a:cxnLst/>
              <a:rect l="l" t="t" r="r" b="b"/>
              <a:pathLst>
                <a:path w="2167467" h="149841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148561"/>
                  </a:lnTo>
                  <a:cubicBezTo>
                    <a:pt x="2167467" y="148901"/>
                    <a:pt x="2167332" y="149226"/>
                    <a:pt x="2167092" y="149466"/>
                  </a:cubicBezTo>
                  <a:cubicBezTo>
                    <a:pt x="2166852" y="149706"/>
                    <a:pt x="2166526" y="149841"/>
                    <a:pt x="2166187" y="149841"/>
                  </a:cubicBezTo>
                  <a:lnTo>
                    <a:pt x="1280" y="149841"/>
                  </a:lnTo>
                  <a:cubicBezTo>
                    <a:pt x="941" y="149841"/>
                    <a:pt x="615" y="149706"/>
                    <a:pt x="375" y="149466"/>
                  </a:cubicBezTo>
                  <a:cubicBezTo>
                    <a:pt x="135" y="149226"/>
                    <a:pt x="0" y="148901"/>
                    <a:pt x="0" y="148561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167467" cy="15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6000" y="7226333"/>
            <a:ext cx="6048000" cy="418110"/>
            <a:chOff x="0" y="0"/>
            <a:chExt cx="2167467" cy="1498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7467" cy="149841"/>
            </a:xfrm>
            <a:custGeom>
              <a:avLst/>
              <a:gdLst/>
              <a:ahLst/>
              <a:cxnLst/>
              <a:rect l="l" t="t" r="r" b="b"/>
              <a:pathLst>
                <a:path w="2167467" h="149841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148561"/>
                  </a:lnTo>
                  <a:cubicBezTo>
                    <a:pt x="2167467" y="148901"/>
                    <a:pt x="2167332" y="149226"/>
                    <a:pt x="2167092" y="149466"/>
                  </a:cubicBezTo>
                  <a:cubicBezTo>
                    <a:pt x="2166852" y="149706"/>
                    <a:pt x="2166526" y="149841"/>
                    <a:pt x="2166187" y="149841"/>
                  </a:cubicBezTo>
                  <a:lnTo>
                    <a:pt x="1280" y="149841"/>
                  </a:lnTo>
                  <a:cubicBezTo>
                    <a:pt x="941" y="149841"/>
                    <a:pt x="615" y="149706"/>
                    <a:pt x="375" y="149466"/>
                  </a:cubicBezTo>
                  <a:cubicBezTo>
                    <a:pt x="135" y="149226"/>
                    <a:pt x="0" y="148901"/>
                    <a:pt x="0" y="148561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167467" cy="15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6000" y="8165697"/>
            <a:ext cx="6048000" cy="418110"/>
            <a:chOff x="0" y="0"/>
            <a:chExt cx="2167467" cy="1498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7467" cy="149841"/>
            </a:xfrm>
            <a:custGeom>
              <a:avLst/>
              <a:gdLst/>
              <a:ahLst/>
              <a:cxnLst/>
              <a:rect l="l" t="t" r="r" b="b"/>
              <a:pathLst>
                <a:path w="2167467" h="149841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148561"/>
                  </a:lnTo>
                  <a:cubicBezTo>
                    <a:pt x="2167467" y="148901"/>
                    <a:pt x="2167332" y="149226"/>
                    <a:pt x="2167092" y="149466"/>
                  </a:cubicBezTo>
                  <a:cubicBezTo>
                    <a:pt x="2166852" y="149706"/>
                    <a:pt x="2166526" y="149841"/>
                    <a:pt x="2166187" y="149841"/>
                  </a:cubicBezTo>
                  <a:lnTo>
                    <a:pt x="1280" y="149841"/>
                  </a:lnTo>
                  <a:cubicBezTo>
                    <a:pt x="941" y="149841"/>
                    <a:pt x="615" y="149706"/>
                    <a:pt x="375" y="149466"/>
                  </a:cubicBezTo>
                  <a:cubicBezTo>
                    <a:pt x="135" y="149226"/>
                    <a:pt x="0" y="148901"/>
                    <a:pt x="0" y="148561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2167467" cy="159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6000" y="4109793"/>
            <a:ext cx="6048000" cy="1043716"/>
            <a:chOff x="0" y="0"/>
            <a:chExt cx="2167467" cy="37404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7467" cy="374044"/>
            </a:xfrm>
            <a:custGeom>
              <a:avLst/>
              <a:gdLst/>
              <a:ahLst/>
              <a:cxnLst/>
              <a:rect l="l" t="t" r="r" b="b"/>
              <a:pathLst>
                <a:path w="2167467" h="374044">
                  <a:moveTo>
                    <a:pt x="1280" y="0"/>
                  </a:moveTo>
                  <a:lnTo>
                    <a:pt x="2166187" y="0"/>
                  </a:lnTo>
                  <a:cubicBezTo>
                    <a:pt x="2166894" y="0"/>
                    <a:pt x="2167467" y="573"/>
                    <a:pt x="2167467" y="1280"/>
                  </a:cubicBezTo>
                  <a:lnTo>
                    <a:pt x="2167467" y="372764"/>
                  </a:lnTo>
                  <a:cubicBezTo>
                    <a:pt x="2167467" y="373104"/>
                    <a:pt x="2167332" y="373429"/>
                    <a:pt x="2167092" y="373669"/>
                  </a:cubicBezTo>
                  <a:cubicBezTo>
                    <a:pt x="2166852" y="373910"/>
                    <a:pt x="2166526" y="374044"/>
                    <a:pt x="2166187" y="374044"/>
                  </a:cubicBezTo>
                  <a:lnTo>
                    <a:pt x="1280" y="374044"/>
                  </a:lnTo>
                  <a:cubicBezTo>
                    <a:pt x="573" y="374044"/>
                    <a:pt x="0" y="373471"/>
                    <a:pt x="0" y="372764"/>
                  </a:cubicBezTo>
                  <a:lnTo>
                    <a:pt x="0" y="1280"/>
                  </a:lnTo>
                  <a:cubicBezTo>
                    <a:pt x="0" y="941"/>
                    <a:pt x="135" y="615"/>
                    <a:pt x="375" y="375"/>
                  </a:cubicBezTo>
                  <a:cubicBezTo>
                    <a:pt x="615" y="135"/>
                    <a:pt x="941" y="0"/>
                    <a:pt x="1280" y="0"/>
                  </a:cubicBezTo>
                  <a:close/>
                </a:path>
              </a:pathLst>
            </a:custGeom>
            <a:solidFill>
              <a:srgbClr val="D8D1E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2167467" cy="383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59"/>
                </a:lnSpc>
              </a:pPr>
              <a:endParaRPr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56000" y="866129"/>
            <a:ext cx="2512404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 dirty="0">
                <a:solidFill>
                  <a:srgbClr val="2F2642"/>
                </a:solidFill>
                <a:latin typeface="Inter Bold"/>
              </a:rPr>
              <a:t>Technical Specifications: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2800" y="1270154"/>
            <a:ext cx="68503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Voltage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07359" y="1270154"/>
            <a:ext cx="2663316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208V   480V    600V    3P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07359" y="1726815"/>
            <a:ext cx="2663316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400 — 5000 kVA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07359" y="2183520"/>
            <a:ext cx="54976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60 Hz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07359" y="2640136"/>
            <a:ext cx="2133519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1 Cycle – 16.6 Milliseconds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07359" y="33270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Up to 8%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07359" y="5570062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Up to 8%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07359" y="8917182"/>
            <a:ext cx="2796641" cy="55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spc="-32" dirty="0">
                <a:solidFill>
                  <a:srgbClr val="000000"/>
                </a:solidFill>
                <a:latin typeface="Inter"/>
              </a:rPr>
              <a:t>1007 mm [39.7"] and 608 mm [23.9"]</a:t>
            </a:r>
          </a:p>
          <a:p>
            <a:pPr>
              <a:lnSpc>
                <a:spcPts val="1439"/>
              </a:lnSpc>
            </a:pPr>
            <a:r>
              <a:rPr lang="en-US" sz="1200" spc="-32" dirty="0">
                <a:solidFill>
                  <a:srgbClr val="000000"/>
                </a:solidFill>
                <a:latin typeface="Inter"/>
              </a:rPr>
              <a:t>805 mm [31.7"] and 1014 mm [39.9"]</a:t>
            </a:r>
          </a:p>
          <a:p>
            <a:pPr>
              <a:lnSpc>
                <a:spcPts val="1439"/>
              </a:lnSpc>
            </a:pPr>
            <a:r>
              <a:rPr lang="en-US" sz="1200" spc="-32" dirty="0">
                <a:solidFill>
                  <a:srgbClr val="000000"/>
                </a:solidFill>
                <a:latin typeface="Inter"/>
              </a:rPr>
              <a:t>2002 mm [78.8"] and 1932 mm [76.1"]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07359" y="44700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Up to 8%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07359" y="35175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&lt;0.1%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07359" y="5760562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&lt;0.1%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07359" y="46605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&lt;0.1%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7359" y="37080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Infinite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007359" y="5951062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Infinite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07359" y="6407723"/>
            <a:ext cx="2709016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2-4% Typical Passive Improvement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07359" y="6864383"/>
            <a:ext cx="2209529" cy="19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Available 9 mode up to 200kA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07359" y="7335376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99.5%Vi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07359" y="7777704"/>
            <a:ext cx="88793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</a:rPr>
              <a:t>0.5% </a:t>
            </a:r>
            <a:r>
              <a:rPr lang="en-US" sz="1200" dirty="0" err="1">
                <a:solidFill>
                  <a:srgbClr val="000000"/>
                </a:solidFill>
                <a:latin typeface="Inter"/>
              </a:rPr>
              <a:t>THDv</a:t>
            </a:r>
            <a:endParaRPr lang="en-US" sz="12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007359" y="8274740"/>
            <a:ext cx="249992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UL 508A Pending , UL Field Cert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07359" y="4851001"/>
            <a:ext cx="74139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Infinite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2800" y="1726815"/>
            <a:ext cx="68503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Capacity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2800" y="2183475"/>
            <a:ext cx="887933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Frequency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32800" y="2640136"/>
            <a:ext cx="1852347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Voltage Response Time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32800" y="6407723"/>
            <a:ext cx="22356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Power Factor Improvement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2800" y="6864383"/>
            <a:ext cx="22356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Surge Suppression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2800" y="7335376"/>
            <a:ext cx="22356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Efficiency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32800" y="7777704"/>
            <a:ext cx="22356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Harmonic Content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32800" y="8274740"/>
            <a:ext cx="22356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Inter"/>
              </a:rPr>
              <a:t>Agency Approval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032800" y="8700550"/>
            <a:ext cx="2235605" cy="799883"/>
            <a:chOff x="0" y="0"/>
            <a:chExt cx="2980806" cy="1066511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9525"/>
              <a:ext cx="2980806" cy="26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9"/>
                </a:lnSpc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Dimensions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91955" y="294986"/>
              <a:ext cx="1153005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Width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Depth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Height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032800" y="3106321"/>
            <a:ext cx="1852347" cy="841410"/>
            <a:chOff x="0" y="0"/>
            <a:chExt cx="2469796" cy="1121880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9525"/>
              <a:ext cx="2469796" cy="26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9"/>
                </a:lnSpc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Voltage Boost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67692" y="350355"/>
              <a:ext cx="1598073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Range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Resolution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Duration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32800" y="5315570"/>
            <a:ext cx="1852347" cy="835517"/>
            <a:chOff x="0" y="0"/>
            <a:chExt cx="2469796" cy="1114023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9525"/>
              <a:ext cx="2469796" cy="26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9"/>
                </a:lnSpc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Phase Balance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91955" y="342498"/>
              <a:ext cx="1598073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Range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Resolution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Duration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32800" y="4213892"/>
            <a:ext cx="1852347" cy="835517"/>
            <a:chOff x="0" y="0"/>
            <a:chExt cx="2469796" cy="1114023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9525"/>
              <a:ext cx="2469796" cy="26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9"/>
                </a:lnSpc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Voltage Buck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591955" y="342498"/>
              <a:ext cx="1598073" cy="77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Range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Resolution</a:t>
              </a:r>
            </a:p>
            <a:p>
              <a:pPr marL="280669" lvl="1" indent="-140335">
                <a:lnSpc>
                  <a:spcPts val="1559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Open Sans"/>
                </a:rPr>
                <a:t>Duration</a:t>
              </a:r>
            </a:p>
          </p:txBody>
        </p:sp>
      </p:grpSp>
      <p:sp>
        <p:nvSpPr>
          <p:cNvPr id="62" name="Freeform 62"/>
          <p:cNvSpPr/>
          <p:nvPr/>
        </p:nvSpPr>
        <p:spPr>
          <a:xfrm>
            <a:off x="6716375" y="198020"/>
            <a:ext cx="424565" cy="874960"/>
          </a:xfrm>
          <a:custGeom>
            <a:avLst/>
            <a:gdLst/>
            <a:ahLst/>
            <a:cxnLst/>
            <a:rect l="l" t="t" r="r" b="b"/>
            <a:pathLst>
              <a:path w="424565" h="874960">
                <a:moveTo>
                  <a:pt x="0" y="0"/>
                </a:moveTo>
                <a:lnTo>
                  <a:pt x="424565" y="0"/>
                </a:lnTo>
                <a:lnTo>
                  <a:pt x="424565" y="874959"/>
                </a:lnTo>
                <a:lnTo>
                  <a:pt x="0" y="874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134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Inter</vt:lpstr>
      <vt:lpstr>Inter Bold</vt:lpstr>
      <vt:lpstr>Open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Smartgate Proposal - October 18 V1</dc:title>
  <dc:creator>Heidi</dc:creator>
  <cp:lastModifiedBy>Heidi Williams</cp:lastModifiedBy>
  <cp:revision>7</cp:revision>
  <dcterms:created xsi:type="dcterms:W3CDTF">2006-08-16T00:00:00Z</dcterms:created>
  <dcterms:modified xsi:type="dcterms:W3CDTF">2024-01-03T23:56:18Z</dcterms:modified>
  <dc:identifier>DAFwgFAOTp4</dc:identifier>
</cp:coreProperties>
</file>